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0" r:id="rId3"/>
    <p:sldId id="256" r:id="rId4"/>
    <p:sldId id="274" r:id="rId5"/>
    <p:sldId id="275" r:id="rId6"/>
    <p:sldId id="276" r:id="rId7"/>
    <p:sldId id="27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10665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3536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4150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19097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829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105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AE4B87-3F07-4566-BF7B-7F50D383672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786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E4B87-3F07-4566-BF7B-7F50D383672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731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E4B87-3F07-4566-BF7B-7F50D383672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9713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45087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14134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E4B87-3F07-4566-BF7B-7F50D383672D}"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7911-B48A-445E-B31E-A25E310A8EA4}" type="slidenum">
              <a:rPr lang="en-US" smtClean="0"/>
              <a:t>‹#›</a:t>
            </a:fld>
            <a:endParaRPr lang="en-US"/>
          </a:p>
        </p:txBody>
      </p:sp>
      <p:pic>
        <p:nvPicPr>
          <p:cNvPr id="7" name="Picture 6" descr="download.png"/>
          <p:cNvPicPr>
            <a:picLocks noChangeAspect="1"/>
          </p:cNvPicPr>
          <p:nvPr userDrawn="1"/>
        </p:nvPicPr>
        <p:blipFill>
          <a:blip r:embed="rId13" cstate="print"/>
          <a:stretch>
            <a:fillRect/>
          </a:stretch>
        </p:blipFill>
        <p:spPr>
          <a:xfrm>
            <a:off x="7536068" y="0"/>
            <a:ext cx="1607931" cy="609600"/>
          </a:xfrm>
          <a:prstGeom prst="rect">
            <a:avLst/>
          </a:prstGeom>
        </p:spPr>
      </p:pic>
      <p:sp>
        <p:nvSpPr>
          <p:cNvPr id="8" name="TextBox 7"/>
          <p:cNvSpPr txBox="1"/>
          <p:nvPr userDrawn="1"/>
        </p:nvSpPr>
        <p:spPr>
          <a:xfrm>
            <a:off x="0" y="6550223"/>
            <a:ext cx="9144000" cy="307777"/>
          </a:xfrm>
          <a:prstGeom prst="rect">
            <a:avLst/>
          </a:prstGeom>
          <a:solidFill>
            <a:schemeClr val="accent1">
              <a:lumMod val="75000"/>
            </a:schemeClr>
          </a:solid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Cambria" pitchFamily="18" charset="0"/>
                <a:ea typeface="+mn-ea"/>
                <a:cs typeface="+mn-cs"/>
              </a:rPr>
              <a:t>Fundamentals of Plant Pathology                                                                                                                        </a:t>
            </a:r>
            <a:r>
              <a:rPr lang="en-US" sz="1400" b="1" dirty="0" smtClean="0">
                <a:solidFill>
                  <a:schemeClr val="bg1"/>
                </a:solidFill>
                <a:latin typeface="Cambria" pitchFamily="18" charset="0"/>
              </a:rPr>
              <a:t>Mr. </a:t>
            </a:r>
            <a:r>
              <a:rPr lang="en-US" sz="1400" b="1" dirty="0" err="1" smtClean="0">
                <a:solidFill>
                  <a:schemeClr val="bg1"/>
                </a:solidFill>
                <a:latin typeface="Cambria" pitchFamily="18" charset="0"/>
              </a:rPr>
              <a:t>Vikash</a:t>
            </a:r>
            <a:r>
              <a:rPr lang="en-US" sz="1400" b="1" dirty="0" smtClean="0">
                <a:solidFill>
                  <a:schemeClr val="bg1"/>
                </a:solidFill>
                <a:latin typeface="Cambria" pitchFamily="18" charset="0"/>
              </a:rPr>
              <a:t> Kumar</a:t>
            </a:r>
          </a:p>
        </p:txBody>
      </p:sp>
    </p:spTree>
    <p:extLst>
      <p:ext uri="{BB962C8B-B14F-4D97-AF65-F5344CB8AC3E}">
        <p14:creationId xmlns:p14="http://schemas.microsoft.com/office/powerpoint/2010/main" val="148433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4708981"/>
          </a:xfrm>
          <a:prstGeom prst="rect">
            <a:avLst/>
          </a:prstGeom>
        </p:spPr>
        <p:txBody>
          <a:bodyPr wrap="square">
            <a:spAutoFit/>
          </a:bodyPr>
          <a:lstStyle/>
          <a:p>
            <a:pPr algn="ctr">
              <a:lnSpc>
                <a:spcPct val="150000"/>
              </a:lnSpc>
            </a:pPr>
            <a:r>
              <a:rPr lang="en-US" sz="3200" b="1" dirty="0"/>
              <a:t>Course Name: Fundamentals of Plant Pathology </a:t>
            </a:r>
            <a:endParaRPr lang="en-US" sz="3200" dirty="0"/>
          </a:p>
          <a:p>
            <a:pPr algn="ctr">
              <a:lnSpc>
                <a:spcPct val="150000"/>
              </a:lnSpc>
            </a:pPr>
            <a:r>
              <a:rPr lang="en-US" sz="3200" b="1" dirty="0"/>
              <a:t>Course Code: 20013600 </a:t>
            </a:r>
            <a:endParaRPr lang="en-US" sz="3200" b="1" dirty="0" smtClean="0"/>
          </a:p>
          <a:p>
            <a:pPr algn="ctr">
              <a:lnSpc>
                <a:spcPct val="150000"/>
              </a:lnSpc>
            </a:pPr>
            <a:endParaRPr lang="en-US" sz="3200" b="1" dirty="0" smtClean="0"/>
          </a:p>
          <a:p>
            <a:pPr algn="ctr">
              <a:lnSpc>
                <a:spcPct val="150000"/>
              </a:lnSpc>
            </a:pPr>
            <a:endParaRPr lang="en-US" sz="3200" b="1" dirty="0"/>
          </a:p>
          <a:p>
            <a:pPr algn="ctr">
              <a:lnSpc>
                <a:spcPct val="150000"/>
              </a:lnSpc>
            </a:pPr>
            <a:r>
              <a:rPr lang="en-US" sz="3600" b="1" dirty="0" smtClean="0">
                <a:solidFill>
                  <a:srgbClr val="FF0000"/>
                </a:solidFill>
              </a:rPr>
              <a:t>Mr. </a:t>
            </a:r>
            <a:r>
              <a:rPr lang="en-US" sz="3600" b="1" dirty="0" err="1" smtClean="0">
                <a:solidFill>
                  <a:srgbClr val="FF0000"/>
                </a:solidFill>
              </a:rPr>
              <a:t>Vikash</a:t>
            </a:r>
            <a:r>
              <a:rPr lang="en-US" sz="3600" b="1" dirty="0" smtClean="0">
                <a:solidFill>
                  <a:srgbClr val="FF0000"/>
                </a:solidFill>
              </a:rPr>
              <a:t> Kumar</a:t>
            </a:r>
          </a:p>
          <a:p>
            <a:pPr algn="ctr">
              <a:lnSpc>
                <a:spcPct val="150000"/>
              </a:lnSpc>
            </a:pPr>
            <a:r>
              <a:rPr lang="en-US" sz="3600" dirty="0" smtClean="0">
                <a:solidFill>
                  <a:srgbClr val="FF0000"/>
                </a:solidFill>
              </a:rPr>
              <a:t>(Assistant Professor)</a:t>
            </a:r>
          </a:p>
        </p:txBody>
      </p:sp>
    </p:spTree>
    <p:extLst>
      <p:ext uri="{BB962C8B-B14F-4D97-AF65-F5344CB8AC3E}">
        <p14:creationId xmlns:p14="http://schemas.microsoft.com/office/powerpoint/2010/main" val="252164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13716"/>
          </a:xfrm>
          <a:prstGeom prst="rect">
            <a:avLst/>
          </a:prstGeom>
        </p:spPr>
        <p:txBody>
          <a:bodyPr wrap="square">
            <a:spAutoFit/>
          </a:bodyPr>
          <a:lstStyle/>
          <a:p>
            <a:pPr algn="ctr">
              <a:lnSpc>
                <a:spcPct val="150000"/>
              </a:lnSpc>
            </a:pPr>
            <a:r>
              <a:rPr lang="en-US" sz="3200" b="1" dirty="0" smtClean="0"/>
              <a:t>Course Objectives </a:t>
            </a:r>
            <a:endParaRPr lang="en-US" sz="3200" b="1" dirty="0"/>
          </a:p>
          <a:p>
            <a:pPr algn="just">
              <a:lnSpc>
                <a:spcPct val="150000"/>
              </a:lnSpc>
            </a:pPr>
            <a:r>
              <a:rPr lang="en-US" sz="2400" b="1" dirty="0" smtClean="0"/>
              <a:t>1</a:t>
            </a:r>
            <a:r>
              <a:rPr lang="en-US" sz="2400" b="1" dirty="0"/>
              <a:t>: </a:t>
            </a:r>
            <a:r>
              <a:rPr lang="en-US" sz="2400" dirty="0"/>
              <a:t>Name and identify different Diseases, nature of pathogens and different strategies for management of plant diseases. </a:t>
            </a:r>
          </a:p>
          <a:p>
            <a:pPr algn="just">
              <a:lnSpc>
                <a:spcPct val="150000"/>
              </a:lnSpc>
            </a:pPr>
            <a:r>
              <a:rPr lang="en-US" sz="2400" b="1" dirty="0" smtClean="0"/>
              <a:t>2</a:t>
            </a:r>
            <a:r>
              <a:rPr lang="en-US" sz="2400" b="1" dirty="0"/>
              <a:t>: </a:t>
            </a:r>
            <a:r>
              <a:rPr lang="en-US" sz="2400" dirty="0"/>
              <a:t>Outline concepts, nomenclature, classification and characters of pathogens </a:t>
            </a:r>
          </a:p>
          <a:p>
            <a:pPr algn="just">
              <a:lnSpc>
                <a:spcPct val="150000"/>
              </a:lnSpc>
            </a:pPr>
            <a:r>
              <a:rPr lang="en-US" sz="2400" b="1" dirty="0" smtClean="0"/>
              <a:t>3</a:t>
            </a:r>
            <a:r>
              <a:rPr lang="en-US" sz="2400" b="1" dirty="0"/>
              <a:t>: </a:t>
            </a:r>
            <a:r>
              <a:rPr lang="en-US" sz="2400" dirty="0"/>
              <a:t>Apply different principles and methods for plant disease management. </a:t>
            </a:r>
          </a:p>
          <a:p>
            <a:pPr algn="just">
              <a:lnSpc>
                <a:spcPct val="150000"/>
              </a:lnSpc>
            </a:pPr>
            <a:r>
              <a:rPr lang="en-US" sz="2400" b="1" dirty="0" smtClean="0"/>
              <a:t>4</a:t>
            </a:r>
            <a:r>
              <a:rPr lang="en-US" sz="2400" b="1" dirty="0"/>
              <a:t>: </a:t>
            </a:r>
            <a:r>
              <a:rPr lang="en-US" sz="2400" dirty="0"/>
              <a:t>Take a part in identification of diseases and marketing of relevant pesticides. </a:t>
            </a:r>
          </a:p>
          <a:p>
            <a:pPr algn="just">
              <a:lnSpc>
                <a:spcPct val="150000"/>
              </a:lnSpc>
            </a:pPr>
            <a:r>
              <a:rPr lang="en-US" sz="2400" b="1" dirty="0" smtClean="0"/>
              <a:t>5</a:t>
            </a:r>
            <a:r>
              <a:rPr lang="en-US" sz="2400" b="1" dirty="0"/>
              <a:t>: </a:t>
            </a:r>
            <a:r>
              <a:rPr lang="en-US" sz="2400" dirty="0"/>
              <a:t>Conclude methods to diagnose and manage a wide range of plant diseases. </a:t>
            </a:r>
          </a:p>
        </p:txBody>
      </p:sp>
    </p:spTree>
    <p:extLst>
      <p:ext uri="{BB962C8B-B14F-4D97-AF65-F5344CB8AC3E}">
        <p14:creationId xmlns:p14="http://schemas.microsoft.com/office/powerpoint/2010/main" val="280892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0"/>
            <a:ext cx="8458200" cy="707886"/>
          </a:xfrm>
          <a:prstGeom prst="rect">
            <a:avLst/>
          </a:prstGeom>
        </p:spPr>
        <p:txBody>
          <a:bodyPr wrap="square">
            <a:spAutoFit/>
          </a:bodyPr>
          <a:lstStyle/>
          <a:p>
            <a:pPr algn="ctr"/>
            <a:r>
              <a:rPr lang="en-US" sz="4000" b="1" dirty="0"/>
              <a:t>Classification of plant diseases</a:t>
            </a:r>
          </a:p>
        </p:txBody>
      </p:sp>
    </p:spTree>
    <p:extLst>
      <p:ext uri="{BB962C8B-B14F-4D97-AF65-F5344CB8AC3E}">
        <p14:creationId xmlns:p14="http://schemas.microsoft.com/office/powerpoint/2010/main" val="24220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5800"/>
            <a:ext cx="9144000" cy="5078313"/>
          </a:xfrm>
          <a:prstGeom prst="rect">
            <a:avLst/>
          </a:prstGeom>
        </p:spPr>
        <p:txBody>
          <a:bodyPr wrap="square">
            <a:spAutoFit/>
          </a:bodyPr>
          <a:lstStyle/>
          <a:p>
            <a:pPr algn="just">
              <a:lnSpc>
                <a:spcPct val="200000"/>
              </a:lnSpc>
            </a:pPr>
            <a:r>
              <a:rPr lang="en-US" b="1" dirty="0"/>
              <a:t>(1.) Based on plant part affected </a:t>
            </a:r>
            <a:endParaRPr lang="en-US" dirty="0"/>
          </a:p>
          <a:p>
            <a:pPr marL="285750" indent="-285750" algn="just">
              <a:lnSpc>
                <a:spcPct val="200000"/>
              </a:lnSpc>
              <a:buFont typeface="Wingdings" pitchFamily="2" charset="2"/>
              <a:buChar char="Ø"/>
            </a:pPr>
            <a:r>
              <a:rPr lang="en-US" b="1" dirty="0" smtClean="0"/>
              <a:t>Localized</a:t>
            </a:r>
            <a:r>
              <a:rPr lang="en-US" b="1" dirty="0"/>
              <a:t>, </a:t>
            </a:r>
            <a:r>
              <a:rPr lang="en-US" dirty="0"/>
              <a:t>if they affect only specific organs or parts of the plants. </a:t>
            </a:r>
          </a:p>
          <a:p>
            <a:pPr marL="285750" indent="-285750" algn="just">
              <a:lnSpc>
                <a:spcPct val="200000"/>
              </a:lnSpc>
              <a:buFont typeface="Wingdings" pitchFamily="2" charset="2"/>
              <a:buChar char="Ø"/>
            </a:pPr>
            <a:r>
              <a:rPr lang="en-US" b="1" dirty="0" smtClean="0"/>
              <a:t>Systemic</a:t>
            </a:r>
            <a:r>
              <a:rPr lang="en-US" b="1" dirty="0"/>
              <a:t>, </a:t>
            </a:r>
            <a:r>
              <a:rPr lang="en-US" dirty="0"/>
              <a:t>if entire plant is affected. or </a:t>
            </a:r>
          </a:p>
          <a:p>
            <a:pPr algn="just">
              <a:lnSpc>
                <a:spcPct val="200000"/>
              </a:lnSpc>
            </a:pPr>
            <a:endParaRPr lang="en-US" dirty="0"/>
          </a:p>
          <a:p>
            <a:pPr algn="just">
              <a:lnSpc>
                <a:spcPct val="200000"/>
              </a:lnSpc>
            </a:pPr>
            <a:r>
              <a:rPr lang="en-US" dirty="0"/>
              <a:t>They can be classified as root diseases, stem diseases, foliage/foliar diseases, etc. </a:t>
            </a:r>
          </a:p>
          <a:p>
            <a:pPr algn="just">
              <a:lnSpc>
                <a:spcPct val="200000"/>
              </a:lnSpc>
            </a:pPr>
            <a:r>
              <a:rPr lang="en-US" b="1" dirty="0"/>
              <a:t>(2.) Based on perpetuation and spread </a:t>
            </a:r>
            <a:endParaRPr lang="en-US" dirty="0"/>
          </a:p>
          <a:p>
            <a:pPr marL="285750" indent="-285750" algn="just">
              <a:lnSpc>
                <a:spcPct val="200000"/>
              </a:lnSpc>
              <a:buFont typeface="Wingdings" pitchFamily="2" charset="2"/>
              <a:buChar char="Ø"/>
            </a:pPr>
            <a:r>
              <a:rPr lang="en-US" b="1" dirty="0" smtClean="0"/>
              <a:t>Soil </a:t>
            </a:r>
            <a:r>
              <a:rPr lang="en-US" b="1" dirty="0"/>
              <a:t>borne </a:t>
            </a:r>
            <a:r>
              <a:rPr lang="en-US" i="1" dirty="0"/>
              <a:t>-</a:t>
            </a:r>
            <a:r>
              <a:rPr lang="en-US" dirty="0"/>
              <a:t>when the pathogen perpetuates through the agency of soil. </a:t>
            </a:r>
          </a:p>
          <a:p>
            <a:pPr marL="285750" indent="-285750" algn="just">
              <a:lnSpc>
                <a:spcPct val="200000"/>
              </a:lnSpc>
              <a:buFont typeface="Wingdings" pitchFamily="2" charset="2"/>
              <a:buChar char="Ø"/>
            </a:pPr>
            <a:r>
              <a:rPr lang="en-US" b="1" dirty="0" smtClean="0"/>
              <a:t>Seed </a:t>
            </a:r>
            <a:r>
              <a:rPr lang="en-US" b="1" dirty="0"/>
              <a:t>borne </a:t>
            </a:r>
            <a:r>
              <a:rPr lang="en-US" dirty="0"/>
              <a:t>-when the pathogen perpetuates through seed (or any propagation material). </a:t>
            </a:r>
          </a:p>
          <a:p>
            <a:pPr marL="285750" indent="-285750" algn="just">
              <a:lnSpc>
                <a:spcPct val="200000"/>
              </a:lnSpc>
              <a:buFont typeface="Wingdings" pitchFamily="2" charset="2"/>
              <a:buChar char="Ø"/>
            </a:pPr>
            <a:r>
              <a:rPr lang="en-US" b="1" dirty="0" smtClean="0"/>
              <a:t>Air </a:t>
            </a:r>
            <a:r>
              <a:rPr lang="en-US" b="1" dirty="0"/>
              <a:t>borne </a:t>
            </a:r>
            <a:r>
              <a:rPr lang="en-US" dirty="0"/>
              <a:t>-when they are disseminated by wind e.g. rusts and powdery mildews. </a:t>
            </a:r>
          </a:p>
        </p:txBody>
      </p:sp>
    </p:spTree>
    <p:extLst>
      <p:ext uri="{BB962C8B-B14F-4D97-AF65-F5344CB8AC3E}">
        <p14:creationId xmlns:p14="http://schemas.microsoft.com/office/powerpoint/2010/main" val="263335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632311"/>
          </a:xfrm>
          <a:prstGeom prst="rect">
            <a:avLst/>
          </a:prstGeom>
        </p:spPr>
        <p:txBody>
          <a:bodyPr wrap="square">
            <a:spAutoFit/>
          </a:bodyPr>
          <a:lstStyle/>
          <a:p>
            <a:pPr algn="just">
              <a:lnSpc>
                <a:spcPct val="200000"/>
              </a:lnSpc>
            </a:pPr>
            <a:r>
              <a:rPr lang="en-US" sz="2000" b="1" dirty="0"/>
              <a:t>(3.) Based on Infection Process </a:t>
            </a:r>
            <a:endParaRPr lang="en-US" sz="2000" dirty="0"/>
          </a:p>
          <a:p>
            <a:pPr marL="342900" indent="-342900" algn="just">
              <a:lnSpc>
                <a:spcPct val="200000"/>
              </a:lnSpc>
              <a:buFont typeface="Wingdings" pitchFamily="2" charset="2"/>
              <a:buChar char="Ø"/>
            </a:pPr>
            <a:r>
              <a:rPr lang="en-US" sz="2000" b="1" dirty="0" smtClean="0"/>
              <a:t>Infectious </a:t>
            </a:r>
            <a:r>
              <a:rPr lang="en-US" sz="2000" dirty="0"/>
              <a:t>-All the diseases caused by animate causes, viruses and </a:t>
            </a:r>
            <a:r>
              <a:rPr lang="en-US" sz="2000" dirty="0" err="1"/>
              <a:t>viroids</a:t>
            </a:r>
            <a:r>
              <a:rPr lang="en-US" sz="2000" dirty="0"/>
              <a:t> can be transmitted from infected host plants to the healthy plants and are called infectious. </a:t>
            </a:r>
          </a:p>
          <a:p>
            <a:pPr marL="342900" indent="-342900" algn="just">
              <a:lnSpc>
                <a:spcPct val="200000"/>
              </a:lnSpc>
              <a:buFont typeface="Wingdings" pitchFamily="2" charset="2"/>
              <a:buChar char="Ø"/>
            </a:pPr>
            <a:r>
              <a:rPr lang="en-US" sz="2000" b="1" dirty="0" smtClean="0"/>
              <a:t>Non-infectious</a:t>
            </a:r>
            <a:r>
              <a:rPr lang="en-US" sz="2000" dirty="0" smtClean="0"/>
              <a:t>- </a:t>
            </a:r>
            <a:r>
              <a:rPr lang="en-US" sz="2000" dirty="0"/>
              <a:t>Non-infectious diseases cannot be transmitted to a healthy plant. Also referred as non-parasitic disorders or simply physiological disorders, and are incited by abiotic or inanimate causes like nutrient deficiency or excess or unfavorable weather conditions of soil and air or injurious mechanical influences. </a:t>
            </a:r>
          </a:p>
        </p:txBody>
      </p:sp>
    </p:spTree>
    <p:extLst>
      <p:ext uri="{BB962C8B-B14F-4D97-AF65-F5344CB8AC3E}">
        <p14:creationId xmlns:p14="http://schemas.microsoft.com/office/powerpoint/2010/main" val="391389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0691"/>
            <a:ext cx="9144000" cy="6186309"/>
          </a:xfrm>
          <a:prstGeom prst="rect">
            <a:avLst/>
          </a:prstGeom>
        </p:spPr>
        <p:txBody>
          <a:bodyPr wrap="square">
            <a:spAutoFit/>
          </a:bodyPr>
          <a:lstStyle/>
          <a:p>
            <a:pPr algn="just">
              <a:lnSpc>
                <a:spcPct val="200000"/>
              </a:lnSpc>
            </a:pPr>
            <a:r>
              <a:rPr lang="en-US" b="1" dirty="0"/>
              <a:t>(4.) Classification of Animate Diseases in Relation to Their Occurrence </a:t>
            </a:r>
            <a:endParaRPr lang="en-US" dirty="0"/>
          </a:p>
          <a:p>
            <a:pPr marL="285750" indent="-285750" algn="just">
              <a:lnSpc>
                <a:spcPct val="200000"/>
              </a:lnSpc>
              <a:buFont typeface="Wingdings" pitchFamily="2" charset="2"/>
              <a:buChar char="Ø"/>
            </a:pPr>
            <a:r>
              <a:rPr lang="en-US" b="1" dirty="0" smtClean="0"/>
              <a:t>Endemic </a:t>
            </a:r>
            <a:r>
              <a:rPr lang="en-US" b="1" dirty="0"/>
              <a:t>diseases </a:t>
            </a:r>
            <a:r>
              <a:rPr lang="en-US" dirty="0"/>
              <a:t>-which are more or less constantly present from year to year in a moderate to severe form in a particular geographical region, i.e. country, district or location. </a:t>
            </a:r>
          </a:p>
          <a:p>
            <a:pPr marL="285750" indent="-285750" algn="just">
              <a:lnSpc>
                <a:spcPct val="200000"/>
              </a:lnSpc>
              <a:buFont typeface="Wingdings" pitchFamily="2" charset="2"/>
              <a:buChar char="Ø"/>
            </a:pPr>
            <a:r>
              <a:rPr lang="en-US" b="1" dirty="0" smtClean="0"/>
              <a:t>Epidemic </a:t>
            </a:r>
            <a:r>
              <a:rPr lang="en-US" b="1" dirty="0"/>
              <a:t>or epiphytotic diseases </a:t>
            </a:r>
            <a:r>
              <a:rPr lang="en-US" dirty="0"/>
              <a:t>-which occur widely but periodically particularly in a severe form. They might be occurring in the locality every year but assume severe form only on occasions due to the </a:t>
            </a:r>
            <a:r>
              <a:rPr lang="en-US" dirty="0" err="1"/>
              <a:t>favourable</a:t>
            </a:r>
            <a:r>
              <a:rPr lang="en-US" dirty="0"/>
              <a:t> environmental conditions occurring in some years. </a:t>
            </a:r>
            <a:endParaRPr lang="en-US" dirty="0" smtClean="0"/>
          </a:p>
          <a:p>
            <a:pPr marL="285750" indent="-285750" algn="just">
              <a:lnSpc>
                <a:spcPct val="200000"/>
              </a:lnSpc>
              <a:buFont typeface="Wingdings" pitchFamily="2" charset="2"/>
              <a:buChar char="Ø"/>
            </a:pPr>
            <a:r>
              <a:rPr lang="en-US" b="1" dirty="0" smtClean="0"/>
              <a:t>Sporadic </a:t>
            </a:r>
            <a:r>
              <a:rPr lang="en-US" b="1" dirty="0"/>
              <a:t>diseases </a:t>
            </a:r>
            <a:r>
              <a:rPr lang="en-US" dirty="0"/>
              <a:t>occur at irregular intervals and locations and in relatively few </a:t>
            </a:r>
            <a:r>
              <a:rPr lang="en-US" dirty="0" smtClean="0"/>
              <a:t>instances.</a:t>
            </a:r>
          </a:p>
          <a:p>
            <a:pPr marL="285750" indent="-285750" algn="just">
              <a:lnSpc>
                <a:spcPct val="200000"/>
              </a:lnSpc>
              <a:buFont typeface="Wingdings" pitchFamily="2" charset="2"/>
              <a:buChar char="Ø"/>
            </a:pPr>
            <a:r>
              <a:rPr lang="en-US" b="1" dirty="0" smtClean="0"/>
              <a:t>Pandemic </a:t>
            </a:r>
            <a:r>
              <a:rPr lang="en-US" b="1" dirty="0"/>
              <a:t>diseases</a:t>
            </a:r>
            <a:r>
              <a:rPr lang="en-US" dirty="0"/>
              <a:t>: A disease may be endemic in one region and epidemic in another. When </a:t>
            </a:r>
            <a:r>
              <a:rPr lang="en-US" dirty="0" err="1"/>
              <a:t>epiphytotics</a:t>
            </a:r>
            <a:r>
              <a:rPr lang="en-US" dirty="0"/>
              <a:t> become prevalent throughout a country, continent or the world, the disease may be termed as pandemic. </a:t>
            </a:r>
          </a:p>
          <a:p>
            <a:pPr marL="285750" indent="-285750" algn="just">
              <a:lnSpc>
                <a:spcPct val="200000"/>
              </a:lnSpc>
              <a:buFont typeface="Wingdings" pitchFamily="2" charset="2"/>
              <a:buChar char="Ø"/>
            </a:pPr>
            <a:endParaRPr lang="en-US" dirty="0"/>
          </a:p>
        </p:txBody>
      </p:sp>
    </p:spTree>
    <p:extLst>
      <p:ext uri="{BB962C8B-B14F-4D97-AF65-F5344CB8AC3E}">
        <p14:creationId xmlns:p14="http://schemas.microsoft.com/office/powerpoint/2010/main" val="237758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133600"/>
            <a:ext cx="7696200" cy="1862048"/>
          </a:xfrm>
          <a:prstGeom prst="rect">
            <a:avLst/>
          </a:prstGeom>
          <a:noFill/>
        </p:spPr>
        <p:txBody>
          <a:bodyPr wrap="square" rtlCol="0">
            <a:spAutoFit/>
          </a:bodyPr>
          <a:lstStyle/>
          <a:p>
            <a:pPr algn="ctr"/>
            <a:r>
              <a:rPr lang="en-US" sz="11500" b="1" dirty="0" smtClean="0">
                <a:solidFill>
                  <a:srgbClr val="7030A0"/>
                </a:solidFill>
              </a:rPr>
              <a:t>Thank You</a:t>
            </a:r>
            <a:endParaRPr lang="en-US" sz="11500" b="1" dirty="0">
              <a:solidFill>
                <a:srgbClr val="7030A0"/>
              </a:solidFill>
            </a:endParaRPr>
          </a:p>
        </p:txBody>
      </p:sp>
    </p:spTree>
    <p:extLst>
      <p:ext uri="{BB962C8B-B14F-4D97-AF65-F5344CB8AC3E}">
        <p14:creationId xmlns:p14="http://schemas.microsoft.com/office/powerpoint/2010/main" val="3240384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423</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kk</cp:lastModifiedBy>
  <cp:revision>133</cp:revision>
  <dcterms:created xsi:type="dcterms:W3CDTF">2023-09-06T03:55:03Z</dcterms:created>
  <dcterms:modified xsi:type="dcterms:W3CDTF">2024-04-18T05:25:24Z</dcterms:modified>
</cp:coreProperties>
</file>